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67" r:id="rId3"/>
    <p:sldId id="299" r:id="rId4"/>
    <p:sldId id="321" r:id="rId5"/>
    <p:sldId id="319" r:id="rId6"/>
    <p:sldId id="320" r:id="rId7"/>
    <p:sldId id="322" r:id="rId8"/>
    <p:sldId id="325" r:id="rId9"/>
    <p:sldId id="323" r:id="rId10"/>
    <p:sldId id="329" r:id="rId11"/>
    <p:sldId id="326" r:id="rId12"/>
    <p:sldId id="327" r:id="rId13"/>
    <p:sldId id="328" r:id="rId14"/>
    <p:sldId id="324" r:id="rId15"/>
    <p:sldId id="330" r:id="rId16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Lato Black" panose="020B0604020202020204" charset="0"/>
      <p:bold r:id="rId26"/>
      <p:boldItalic r:id="rId27"/>
    </p:embeddedFont>
    <p:embeddedFont>
      <p:font typeface="Leelawadee UI" panose="020B0502040204020203" pitchFamily="34" charset="-34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6C3B7-51D5-40FC-B7EA-EAF5845D4BE8}">
  <a:tblStyle styleId="{B296C3B7-51D5-40FC-B7EA-EAF5845D4B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230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6.png>
</file>

<file path=ppt/media/image29.png>
</file>

<file path=ppt/media/image3.png>
</file>

<file path=ppt/media/image32.png>
</file>

<file path=ppt/media/image35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7090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3757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1837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1472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2804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3116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9716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722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615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384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949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8855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2204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343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457201"/>
            <a:ext cx="6507167" cy="2400300"/>
          </a:xfrm>
        </p:spPr>
        <p:txBody>
          <a:bodyPr anchor="b">
            <a:normAutofit/>
          </a:bodyPr>
          <a:lstStyle>
            <a:lvl1pPr algn="ctr">
              <a:defRPr sz="36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2914650"/>
            <a:ext cx="6507167" cy="1428750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9712388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3549649"/>
            <a:ext cx="7429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847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60" y="3974702"/>
            <a:ext cx="7429500" cy="370284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5584733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343149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430787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8878806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2481436"/>
            <a:ext cx="7429500" cy="110160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3036"/>
            <a:ext cx="7429501" cy="6453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1229721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914650"/>
            <a:ext cx="7429500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1400"/>
            <a:ext cx="7429500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02813321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628900"/>
            <a:ext cx="74295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3381682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1841481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7673" y="457200"/>
            <a:ext cx="1657886" cy="38862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9" y="457200"/>
            <a:ext cx="5657850" cy="38862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44882688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34300" y="925025"/>
            <a:ext cx="70755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48471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9707889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260" y="2481436"/>
            <a:ext cx="6515100" cy="1101600"/>
          </a:xfrm>
        </p:spPr>
        <p:txBody>
          <a:bodyPr anchor="b"/>
          <a:lstStyle>
            <a:lvl1pPr algn="r">
              <a:defRPr sz="3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259" y="3583036"/>
            <a:ext cx="651510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6271814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9" y="2000250"/>
            <a:ext cx="3657600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7959" y="2000250"/>
            <a:ext cx="3657600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4034880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1961" y="1993900"/>
            <a:ext cx="344169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9" y="2432447"/>
            <a:ext cx="3657600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32350" y="2000250"/>
            <a:ext cx="34532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7959" y="2432447"/>
            <a:ext cx="3657601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869309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9849296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91576593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2661841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7859" y="457201"/>
            <a:ext cx="4457701" cy="38862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2661841" cy="137160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0376101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4000501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5300" y="-13716"/>
            <a:ext cx="2457449" cy="517779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4000501" cy="1371600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99409" y="4412457"/>
            <a:ext cx="685800" cy="273844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56059" y="4412457"/>
            <a:ext cx="382905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56960" y="4412457"/>
            <a:ext cx="2419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6622330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000250"/>
            <a:ext cx="7429499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8209" y="4412457"/>
            <a:ext cx="12001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5657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679087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</p:sldLayoutIdLst>
  <p:transition>
    <p:fade thruBlk="1"/>
  </p:transition>
  <p:hf hdr="0" ftr="0" dt="0"/>
  <p:txStyles>
    <p:titleStyle>
      <a:lvl1pPr algn="l" defTabSz="342900" rtl="0" eaLnBrk="1" latinLnBrk="0" hangingPunct="1">
        <a:spcBef>
          <a:spcPct val="0"/>
        </a:spcBef>
        <a:buNone/>
        <a:defRPr sz="24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5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3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jpeg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EFD40C60-EF70-4F86-8599-A7F734F70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717" y="1318525"/>
            <a:ext cx="8120566" cy="941720"/>
          </a:xfrm>
          <a:solidFill>
            <a:srgbClr val="0070C0"/>
          </a:solidFill>
        </p:spPr>
        <p:txBody>
          <a:bodyPr>
            <a:normAutofit/>
          </a:bodyPr>
          <a:lstStyle/>
          <a:p>
            <a:pPr algn="ctr"/>
            <a:r>
              <a:rPr lang="es-PE" sz="2800" b="1" dirty="0">
                <a:solidFill>
                  <a:schemeClr val="bg1"/>
                </a:solidFill>
                <a:latin typeface="Arial Narrow" panose="020B0606020202030204" pitchFamily="34" charset="0"/>
              </a:rPr>
              <a:t>CARTERA DE PROYECTOS DE INVERSION FUNCIÓN SALUD 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5144288D-DDF1-462B-B2BB-06ABA323FD04}"/>
              </a:ext>
            </a:extLst>
          </p:cNvPr>
          <p:cNvSpPr txBox="1">
            <a:spLocks/>
          </p:cNvSpPr>
          <p:nvPr/>
        </p:nvSpPr>
        <p:spPr>
          <a:xfrm>
            <a:off x="1158636" y="790152"/>
            <a:ext cx="7077946" cy="363348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PE" sz="1600" b="1" dirty="0">
                <a:solidFill>
                  <a:schemeClr val="accent5">
                    <a:lumMod val="75000"/>
                  </a:schemeClr>
                </a:solidFill>
                <a:latin typeface="Arial Narrow" panose="020B0606020202030204" pitchFamily="34" charset="0"/>
              </a:rPr>
              <a:t>OFICINA REGIONAL DE FORMULACIÓN Y EVALUACIÓN DE INVERSIONES – ORFEI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1AFE443-DEB5-4AE9-8928-ED51FCEF9E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62248" y="2395629"/>
            <a:ext cx="4296509" cy="24167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6B8F1446-4EBB-4A4D-AD05-67F837D6BF07}"/>
              </a:ext>
            </a:extLst>
          </p:cNvPr>
          <p:cNvSpPr txBox="1">
            <a:spLocks/>
          </p:cNvSpPr>
          <p:nvPr/>
        </p:nvSpPr>
        <p:spPr>
          <a:xfrm>
            <a:off x="3455850" y="51287"/>
            <a:ext cx="2156363" cy="7329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sz="1400" dirty="0">
                <a:solidFill>
                  <a:srgbClr val="16A475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GOBIERNO REGIONAL</a:t>
            </a:r>
          </a:p>
          <a:p>
            <a:r>
              <a:rPr lang="es-ES" sz="2800" b="1" dirty="0">
                <a:solidFill>
                  <a:srgbClr val="16A475"/>
                </a:solidFill>
                <a:latin typeface="Leelawadee UI" panose="020B0502040204020203" pitchFamily="34" charset="-34"/>
                <a:cs typeface="Leelawadee UI" panose="020B0502040204020203" pitchFamily="34" charset="-34"/>
              </a:rPr>
              <a:t>APURIMAC</a:t>
            </a:r>
          </a:p>
        </p:txBody>
      </p:sp>
      <p:pic>
        <p:nvPicPr>
          <p:cNvPr id="9" name="Imagen 8" descr="https://www.regionapurimac.gob.pe/wp-content/uploads/2019/01/allin-kawsanapaq-1-300x269.png">
            <a:extLst>
              <a:ext uri="{FF2B5EF4-FFF2-40B4-BE49-F238E27FC236}">
                <a16:creationId xmlns:a16="http://schemas.microsoft.com/office/drawing/2014/main" id="{84F41BBC-7B1A-448F-9E57-F18CC7C82CD0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6582" y="131535"/>
            <a:ext cx="594902" cy="646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2" descr="Resultado de imagen para GOBIERNO REGIONAL DE APURIMAC">
            <a:extLst>
              <a:ext uri="{FF2B5EF4-FFF2-40B4-BE49-F238E27FC236}">
                <a16:creationId xmlns:a16="http://schemas.microsoft.com/office/drawing/2014/main" id="{4250ED62-0169-490F-8155-F94A0337C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16" y="108386"/>
            <a:ext cx="518965" cy="567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1DB11E-B1D2-4BAF-9D53-A02F57769ABB}"/>
              </a:ext>
            </a:extLst>
          </p:cNvPr>
          <p:cNvSpPr txBox="1">
            <a:spLocks/>
          </p:cNvSpPr>
          <p:nvPr/>
        </p:nvSpPr>
        <p:spPr>
          <a:xfrm>
            <a:off x="98385" y="68587"/>
            <a:ext cx="8947230" cy="49994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PE" sz="1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MEJORAMIENTO DE LOS SERVICIOS DE SALUD DE LOS EE.SS KILCATA, YUMIRE, SONCCOCCOCHA, TURPAY Y MAMARA DE LA PROVINCIA DE ANTABAMBA, REGION APURIMAC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74442C0-C4AF-4BCE-81F2-DCDBBB8F95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78" t="8085" r="31678" b="13145"/>
          <a:stretch/>
        </p:blipFill>
        <p:spPr>
          <a:xfrm>
            <a:off x="0" y="631273"/>
            <a:ext cx="5139710" cy="465417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D58D04A-0387-4AAE-98BF-9841C6CC76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20" b="6193"/>
          <a:stretch/>
        </p:blipFill>
        <p:spPr>
          <a:xfrm>
            <a:off x="5139710" y="613093"/>
            <a:ext cx="3905905" cy="13570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62FD9E3-46AF-46B5-81E9-7C1086E5887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37" b="14930"/>
          <a:stretch/>
        </p:blipFill>
        <p:spPr>
          <a:xfrm>
            <a:off x="5139710" y="2087824"/>
            <a:ext cx="3905905" cy="1203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54AEA4C5-46F3-4B6D-B849-0FB79EDA0875}"/>
              </a:ext>
            </a:extLst>
          </p:cNvPr>
          <p:cNvSpPr/>
          <p:nvPr/>
        </p:nvSpPr>
        <p:spPr>
          <a:xfrm>
            <a:off x="5139710" y="3409481"/>
            <a:ext cx="3905905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Contribución de cierre de brechas: 1.27%</a:t>
            </a:r>
          </a:p>
        </p:txBody>
      </p:sp>
    </p:spTree>
    <p:extLst>
      <p:ext uri="{BB962C8B-B14F-4D97-AF65-F5344CB8AC3E}">
        <p14:creationId xmlns:p14="http://schemas.microsoft.com/office/powerpoint/2010/main" val="3943428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FC202C-F24A-4767-AEA0-CECB624737B1}"/>
              </a:ext>
            </a:extLst>
          </p:cNvPr>
          <p:cNvSpPr txBox="1">
            <a:spLocks/>
          </p:cNvSpPr>
          <p:nvPr/>
        </p:nvSpPr>
        <p:spPr>
          <a:xfrm>
            <a:off x="121532" y="121298"/>
            <a:ext cx="8989903" cy="39853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MX" sz="1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MEJORAMIENTO DE LOS SERVICIOS DE SALUD DEL CENTRO DE SALUD TALAVERA DEL DISTRITO DE TALAVERA - PROVINCIA DE ANDAHUAYLAS - DEPARTAMENTO DE APURIMAC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1BF8F88-5F87-4F76-8A9D-BB45AA35E616}"/>
              </a:ext>
            </a:extLst>
          </p:cNvPr>
          <p:cNvSpPr/>
          <p:nvPr/>
        </p:nvSpPr>
        <p:spPr>
          <a:xfrm>
            <a:off x="5076678" y="3110435"/>
            <a:ext cx="4034757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Fecha de Inicio de Actividad: 01/01/1980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7741A1B9-A7CC-4A0C-9F84-48A8BB7974AF}"/>
              </a:ext>
            </a:extLst>
          </p:cNvPr>
          <p:cNvSpPr/>
          <p:nvPr/>
        </p:nvSpPr>
        <p:spPr>
          <a:xfrm>
            <a:off x="5076678" y="3469646"/>
            <a:ext cx="4034757" cy="461665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Fecha de creación según Resolución 01/01/1980 </a:t>
            </a:r>
          </a:p>
          <a:p>
            <a:pPr algn="ctr"/>
            <a:r>
              <a:rPr lang="es-PE" sz="1200" b="1" dirty="0">
                <a:solidFill>
                  <a:schemeClr val="bg1"/>
                </a:solidFill>
              </a:rPr>
              <a:t>(39 años de funcionamiento)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582ED17-D789-4110-97D3-CC16FC7E21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86" t="8054" r="31721" b="13248"/>
          <a:stretch/>
        </p:blipFill>
        <p:spPr>
          <a:xfrm>
            <a:off x="121533" y="519835"/>
            <a:ext cx="4955145" cy="45763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925B891-EB5A-4686-A381-EF19E56EA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678" y="2479319"/>
            <a:ext cx="4034757" cy="5413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5422322-F6A5-419E-BBC6-6343F860B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6678" y="759260"/>
            <a:ext cx="4034756" cy="16302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1D03E036-B1BC-48C0-8988-7BAFA1A42EB6}"/>
              </a:ext>
            </a:extLst>
          </p:cNvPr>
          <p:cNvSpPr/>
          <p:nvPr/>
        </p:nvSpPr>
        <p:spPr>
          <a:xfrm>
            <a:off x="5076678" y="4059214"/>
            <a:ext cx="4034757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Contribución de cierre de brechas: 0.25%</a:t>
            </a:r>
          </a:p>
        </p:txBody>
      </p:sp>
    </p:spTree>
    <p:extLst>
      <p:ext uri="{BB962C8B-B14F-4D97-AF65-F5344CB8AC3E}">
        <p14:creationId xmlns:p14="http://schemas.microsoft.com/office/powerpoint/2010/main" val="2064502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A6851B-658D-46FD-9B07-0B3E5EA0A2E6}"/>
              </a:ext>
            </a:extLst>
          </p:cNvPr>
          <p:cNvSpPr txBox="1">
            <a:spLocks/>
          </p:cNvSpPr>
          <p:nvPr/>
        </p:nvSpPr>
        <p:spPr>
          <a:xfrm>
            <a:off x="77247" y="47774"/>
            <a:ext cx="8989505" cy="46298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PE" sz="1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MEJORAMIENTO DE LOS SERVICIOS DE SALUD DEL C.S. MOLLEBAMBA, DISTRITO DE JUAN ESPINOZA MEDRANO, PROVINCIA DE ANTABAMBA, REGION APURIMAC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9333423-20C3-438A-939A-8FBA08E525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65" t="8086" r="31817" b="13343"/>
          <a:stretch/>
        </p:blipFill>
        <p:spPr>
          <a:xfrm>
            <a:off x="77247" y="566167"/>
            <a:ext cx="4704488" cy="447573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D2C8E69-572C-4466-B91E-839F0ECE1C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76" b="2299"/>
          <a:stretch/>
        </p:blipFill>
        <p:spPr>
          <a:xfrm>
            <a:off x="4866199" y="616382"/>
            <a:ext cx="4200554" cy="31724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FC678FA-EF91-44BC-B002-FFE2A5EA5E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6199" y="3829813"/>
            <a:ext cx="4200554" cy="8029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C65739E9-0D70-442D-8D8F-C1373805ECAB}"/>
              </a:ext>
            </a:extLst>
          </p:cNvPr>
          <p:cNvSpPr/>
          <p:nvPr/>
        </p:nvSpPr>
        <p:spPr>
          <a:xfrm>
            <a:off x="5050232" y="4673713"/>
            <a:ext cx="3832488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Contribución de cierre de brechas: 0.25%</a:t>
            </a:r>
          </a:p>
        </p:txBody>
      </p:sp>
    </p:spTree>
    <p:extLst>
      <p:ext uri="{BB962C8B-B14F-4D97-AF65-F5344CB8AC3E}">
        <p14:creationId xmlns:p14="http://schemas.microsoft.com/office/powerpoint/2010/main" val="1219130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4A2E08-564A-4DFB-BE91-20158A843DF0}"/>
              </a:ext>
            </a:extLst>
          </p:cNvPr>
          <p:cNvSpPr txBox="1">
            <a:spLocks/>
          </p:cNvSpPr>
          <p:nvPr/>
        </p:nvSpPr>
        <p:spPr>
          <a:xfrm>
            <a:off x="127323" y="74371"/>
            <a:ext cx="8924080" cy="64431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PE" sz="1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MEJORAMIENTO DE LOS SERVICIOS DE SALUD DEL C.S. VILLA GLORIA CATEGORIA I-3, P.S. ATUMPAMPA CATEGORIA I-1, P.S. MARCAHUASI CATEGORIA I-1, PROVINCIA DE ABANCAY, REGION APURIMAC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A728DD9-1B71-4DC4-BC76-22FC722EE3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77" t="7887" r="31928" b="13145"/>
          <a:stretch/>
        </p:blipFill>
        <p:spPr>
          <a:xfrm>
            <a:off x="1" y="718689"/>
            <a:ext cx="4572000" cy="442481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9938A770-5827-43C0-9C53-64B17DB643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06" b="4379"/>
          <a:stretch/>
        </p:blipFill>
        <p:spPr>
          <a:xfrm>
            <a:off x="4572000" y="790307"/>
            <a:ext cx="4479403" cy="25626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DB6A97F-0371-4089-8D41-906C54E8C4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882" b="17172"/>
          <a:stretch/>
        </p:blipFill>
        <p:spPr>
          <a:xfrm>
            <a:off x="4610428" y="3424534"/>
            <a:ext cx="4440975" cy="9933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FF4B6208-F944-4281-A983-8CCDE02156E2}"/>
              </a:ext>
            </a:extLst>
          </p:cNvPr>
          <p:cNvSpPr/>
          <p:nvPr/>
        </p:nvSpPr>
        <p:spPr>
          <a:xfrm>
            <a:off x="4632428" y="4574155"/>
            <a:ext cx="4418976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Contribución de cierre de brechas: 0.76%</a:t>
            </a:r>
          </a:p>
        </p:txBody>
      </p:sp>
    </p:spTree>
    <p:extLst>
      <p:ext uri="{BB962C8B-B14F-4D97-AF65-F5344CB8AC3E}">
        <p14:creationId xmlns:p14="http://schemas.microsoft.com/office/powerpoint/2010/main" val="2146507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53CC25-1253-4CEF-8524-D95C93ADA328}"/>
              </a:ext>
            </a:extLst>
          </p:cNvPr>
          <p:cNvSpPr txBox="1">
            <a:spLocks/>
          </p:cNvSpPr>
          <p:nvPr/>
        </p:nvSpPr>
        <p:spPr>
          <a:xfrm>
            <a:off x="184894" y="92597"/>
            <a:ext cx="8854934" cy="59724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PE" sz="1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MEJORAMIENTO E INSTALACION DE LOS SERVICIOS DE SALUD LAHUALAHUA, PISQUICOCHA, CHACAPUENTE, TOTORA, IZCAHUACA, CCELLOPAMPA, CARAYBAMBA, KILCACCASA Y PAMPAMARCA, PROVINCIA DE AYMARAES, REGION APURIMAC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DCBE8A8-8012-4273-B3EF-65C474F8DC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89" t="8284" r="31705" b="13542"/>
          <a:stretch/>
        </p:blipFill>
        <p:spPr>
          <a:xfrm>
            <a:off x="101553" y="689841"/>
            <a:ext cx="4111631" cy="4218706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2FE1056E-3165-4CBA-9B2B-11845BD2F1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17" b="2557"/>
          <a:stretch/>
        </p:blipFill>
        <p:spPr>
          <a:xfrm>
            <a:off x="4132162" y="725733"/>
            <a:ext cx="4907666" cy="29905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211ECC7-C4A5-402A-B44E-7CE40724EC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71" b="5418"/>
          <a:stretch/>
        </p:blipFill>
        <p:spPr>
          <a:xfrm>
            <a:off x="4288970" y="3678150"/>
            <a:ext cx="4750857" cy="11501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9C2DE011-DE41-43A9-BD04-7BB165A6A5B6}"/>
              </a:ext>
            </a:extLst>
          </p:cNvPr>
          <p:cNvSpPr/>
          <p:nvPr/>
        </p:nvSpPr>
        <p:spPr>
          <a:xfrm>
            <a:off x="4845220" y="4828308"/>
            <a:ext cx="3557335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Contribución de cierre de brechas: 2.29%</a:t>
            </a:r>
          </a:p>
        </p:txBody>
      </p:sp>
    </p:spTree>
    <p:extLst>
      <p:ext uri="{BB962C8B-B14F-4D97-AF65-F5344CB8AC3E}">
        <p14:creationId xmlns:p14="http://schemas.microsoft.com/office/powerpoint/2010/main" val="1089370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14CEE5F2-6C18-4B21-91D1-08849704758F}"/>
              </a:ext>
            </a:extLst>
          </p:cNvPr>
          <p:cNvSpPr txBox="1">
            <a:spLocks/>
          </p:cNvSpPr>
          <p:nvPr/>
        </p:nvSpPr>
        <p:spPr>
          <a:xfrm>
            <a:off x="1806654" y="1168030"/>
            <a:ext cx="5762175" cy="1535123"/>
          </a:xfrm>
          <a:prstGeom prst="rect">
            <a:avLst/>
          </a:prstGeom>
          <a:noFill/>
        </p:spPr>
        <p:txBody>
          <a:bodyPr>
            <a:normAutofit fontScale="2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200000"/>
              </a:lnSpc>
            </a:pPr>
            <a:endParaRPr lang="es-PE" sz="9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Narrow" panose="020B060602020203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es-PE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Narrow" panose="020B0606020202030204" pitchFamily="34" charset="0"/>
              </a:rPr>
              <a:t>GRACIAS!!!</a:t>
            </a:r>
            <a:endParaRPr lang="es-PE" sz="9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423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ctrTitle"/>
          </p:nvPr>
        </p:nvSpPr>
        <p:spPr>
          <a:xfrm>
            <a:off x="921361" y="1864367"/>
            <a:ext cx="7075500" cy="141476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Proyectos de inversion Función </a:t>
            </a:r>
            <a:r>
              <a:rPr lang="es-PE" sz="4000" b="1" dirty="0"/>
              <a:t>Salud</a:t>
            </a:r>
            <a:endParaRPr sz="4000" b="1" dirty="0"/>
          </a:p>
        </p:txBody>
      </p:sp>
    </p:spTree>
    <p:extLst>
      <p:ext uri="{BB962C8B-B14F-4D97-AF65-F5344CB8AC3E}">
        <p14:creationId xmlns:p14="http://schemas.microsoft.com/office/powerpoint/2010/main" val="717880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93A75F9A-8D49-4E06-BEDE-AC9AB9D50C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201572"/>
              </p:ext>
            </p:extLst>
          </p:nvPr>
        </p:nvGraphicFramePr>
        <p:xfrm>
          <a:off x="183058" y="63835"/>
          <a:ext cx="8818702" cy="1560065"/>
        </p:xfrm>
        <a:graphic>
          <a:graphicData uri="http://schemas.openxmlformats.org/drawingml/2006/table">
            <a:tbl>
              <a:tblPr/>
              <a:tblGrid>
                <a:gridCol w="448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17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335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48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679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390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3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898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00265"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PROYECTOS DE INVERSION FORMULADOS – 2019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488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N°</a:t>
                      </a:r>
                      <a:endParaRPr lang="es-PE" sz="9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Código único de inversiones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Nombre de la idea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Monto viable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Situación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Alcance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Ejecucion Fisica Proyectada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3993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Monto año 2022 (S/)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Monto año 2023 (S/)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2993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effectLst/>
                          <a:latin typeface="Arial" panose="020B0604020202020204" pitchFamily="34" charset="0"/>
                        </a:rPr>
                        <a:t>2445283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  <a:hlinkClick r:id="rId3" action="ppaction://hlinksldjump"/>
                        </a:rPr>
                        <a:t>MEJORAMIENTO DE LOS SERVICIOS DE SALUD DEL CENTRO DE SALUD HUANCARAMA DEL DISTRITO DE HUANCARAMA - PROVINCIA DE ANDAHUAYLAS - DEPARTAMENTO DE APURIMAC</a:t>
                      </a:r>
                      <a:endParaRPr lang="es-PE" sz="9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28,581,016.69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VIABLE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* Cambio de terreno</a:t>
                      </a:r>
                      <a:b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* Revisado por el OPMI MINSA</a:t>
                      </a:r>
                      <a:b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* Terreno saneado</a:t>
                      </a:r>
                      <a:b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* 18 EESS</a:t>
                      </a:r>
                      <a:b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* 12450 beneficiarios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453,635.00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effectLst/>
                          <a:latin typeface="Arial" panose="020B0604020202020204" pitchFamily="34" charset="0"/>
                        </a:rPr>
                        <a:t>10,003,355.00</a:t>
                      </a:r>
                    </a:p>
                  </a:txBody>
                  <a:tcPr marL="8820" marR="8820" marT="8820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33FF90A3-3884-45A6-B3C9-88A47630CE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0564342"/>
              </p:ext>
            </p:extLst>
          </p:nvPr>
        </p:nvGraphicFramePr>
        <p:xfrm>
          <a:off x="121757" y="1711069"/>
          <a:ext cx="8954651" cy="3248729"/>
        </p:xfrm>
        <a:graphic>
          <a:graphicData uri="http://schemas.openxmlformats.org/drawingml/2006/table">
            <a:tbl>
              <a:tblPr/>
              <a:tblGrid>
                <a:gridCol w="4086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3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176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53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708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75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450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6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9364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77969">
                <a:tc gridSpan="9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IOARR APROBADOS- 2019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07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N°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Código único de inversiones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Nombre de la idea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Monto viable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Situación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Costo actualizado (S/)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Ejecucion Fisica Proyectada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1086"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Monto año 2020 (S/)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Monto año 2021 (S/)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Monto año 2022 (S/)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4880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2444409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ADQUISICION DE TOMOGRAFO COMPUTARIZADO MULTICORTE Y EQUIPAMIENTO DE AMBIENTES COMPLEMENTARIOS; REMODELACION DE BLOQUE DE INFRAESTRUCTURA; EN LA LOCALIDAD ABANCAY, DISTRITO DE ABANCAY, PROVINCIA ABANCAY, DEPARTAMENTO APURIMAC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3,941,553.56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APROBADO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7,044,202.04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effectLst/>
                          <a:latin typeface="Arial" panose="020B0604020202020204" pitchFamily="34" charset="0"/>
                        </a:rPr>
                        <a:t>250,000.00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2,257,357.00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effectLst/>
                          <a:latin typeface="Arial" panose="020B0604020202020204" pitchFamily="34" charset="0"/>
                        </a:rPr>
                        <a:t>1,846,929.00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3829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effectLst/>
                          <a:latin typeface="Arial" panose="020B0604020202020204" pitchFamily="34" charset="0"/>
                        </a:rPr>
                        <a:t>2444407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ADQUISICION DE KITS DE TRAUMA PARA SERVICIOS MÉDICOS DE EMERGENCIA Y KITS DE TRAUMA PARA SERVICIOS MÉDICOS DE EMERGENCIA; EN EL(LA) EESS HOSPITAL REGIONAL GUILLERMO DIAZ DE LA VEGA - ABANCAY EN LA LOCALIDAD ABANCAY, DISTRITO DE ABANCAY, PROVINCIA ABANCAY, DEPARTAMENTO APURIMAC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1,741,629.01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APROBADO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1,741,629.01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effectLst/>
                          <a:latin typeface="Arial" panose="020B0604020202020204" pitchFamily="34" charset="0"/>
                        </a:rPr>
                        <a:t>1,709,629.00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75633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2444408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REMODELACION DE BLOQUE DE INFRAESTRUCTURA; ADQUISICION DE EQUIPO DE HEMODIALISIS Y EQUIPAMIENTO DE CENTRO DE CONTROL Y MONITOREO; EN EL(LA) EESS HOSPITAL REGIONAL GUILLERMO DIAZ DE LA VEGA - ABANCAY EN LA LOCALIDAD ABANCAY, DISTRITO DE ABANCAY, PROVINCIA ABANCAY, DEPARTAMENTO APURIMAC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397,024.58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APROBADO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3,234,743.97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250,000.00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1,312,777.00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9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778" marR="7778" marT="7778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2994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3CC7F659-CED7-4512-8D0D-9CBCCEDA04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412486"/>
              </p:ext>
            </p:extLst>
          </p:nvPr>
        </p:nvGraphicFramePr>
        <p:xfrm>
          <a:off x="1" y="73414"/>
          <a:ext cx="9143999" cy="4941855"/>
        </p:xfrm>
        <a:graphic>
          <a:graphicData uri="http://schemas.openxmlformats.org/drawingml/2006/table">
            <a:tbl>
              <a:tblPr/>
              <a:tblGrid>
                <a:gridCol w="359107">
                  <a:extLst>
                    <a:ext uri="{9D8B030D-6E8A-4147-A177-3AD203B41FA5}">
                      <a16:colId xmlns:a16="http://schemas.microsoft.com/office/drawing/2014/main" val="2383038251"/>
                    </a:ext>
                  </a:extLst>
                </a:gridCol>
                <a:gridCol w="674688">
                  <a:extLst>
                    <a:ext uri="{9D8B030D-6E8A-4147-A177-3AD203B41FA5}">
                      <a16:colId xmlns:a16="http://schemas.microsoft.com/office/drawing/2014/main" val="1466385685"/>
                    </a:ext>
                  </a:extLst>
                </a:gridCol>
                <a:gridCol w="3512889">
                  <a:extLst>
                    <a:ext uri="{9D8B030D-6E8A-4147-A177-3AD203B41FA5}">
                      <a16:colId xmlns:a16="http://schemas.microsoft.com/office/drawing/2014/main" val="1060420658"/>
                    </a:ext>
                  </a:extLst>
                </a:gridCol>
                <a:gridCol w="786811">
                  <a:extLst>
                    <a:ext uri="{9D8B030D-6E8A-4147-A177-3AD203B41FA5}">
                      <a16:colId xmlns:a16="http://schemas.microsoft.com/office/drawing/2014/main" val="2462058104"/>
                    </a:ext>
                  </a:extLst>
                </a:gridCol>
                <a:gridCol w="774798">
                  <a:extLst>
                    <a:ext uri="{9D8B030D-6E8A-4147-A177-3AD203B41FA5}">
                      <a16:colId xmlns:a16="http://schemas.microsoft.com/office/drawing/2014/main" val="3435448094"/>
                    </a:ext>
                  </a:extLst>
                </a:gridCol>
                <a:gridCol w="1011623">
                  <a:extLst>
                    <a:ext uri="{9D8B030D-6E8A-4147-A177-3AD203B41FA5}">
                      <a16:colId xmlns:a16="http://schemas.microsoft.com/office/drawing/2014/main" val="2377681299"/>
                    </a:ext>
                  </a:extLst>
                </a:gridCol>
                <a:gridCol w="1483528">
                  <a:extLst>
                    <a:ext uri="{9D8B030D-6E8A-4147-A177-3AD203B41FA5}">
                      <a16:colId xmlns:a16="http://schemas.microsoft.com/office/drawing/2014/main" val="1059325139"/>
                    </a:ext>
                  </a:extLst>
                </a:gridCol>
                <a:gridCol w="540555">
                  <a:extLst>
                    <a:ext uri="{9D8B030D-6E8A-4147-A177-3AD203B41FA5}">
                      <a16:colId xmlns:a16="http://schemas.microsoft.com/office/drawing/2014/main" val="3703492591"/>
                    </a:ext>
                  </a:extLst>
                </a:gridCol>
              </a:tblGrid>
              <a:tr h="150036"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PROYECTOS DE INVERSION PROGRAMADOS PARA SU FORMULACION 2020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P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647430"/>
                  </a:ext>
                </a:extLst>
              </a:tr>
              <a:tr h="44443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N°</a:t>
                      </a:r>
                      <a:endParaRPr lang="es-PE" sz="75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Código de idea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Nombre de la idea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Inversión</a:t>
                      </a:r>
                      <a:br>
                        <a:rPr lang="es-PE" sz="75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Estimada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Estado Situacional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Duracion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Alcance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Modalidad de Formulacion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0935348"/>
                  </a:ext>
                </a:extLst>
              </a:tr>
              <a:tr h="886024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45081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MEJORAMIENTO DE LOS SERVICIOS DE SALUD DEL CENTRO DE SALUD ANDARAPA DEL DISTRITO DE ANDARAPA - PROVINCIA DE ANDAHUAYLAS - DEPARTAMENTO DE APURIMAC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30,545,000.00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En Formulación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5 meses</a:t>
                      </a:r>
                      <a:br>
                        <a:rPr lang="es-PE" sz="750" b="0" i="0" u="none" strike="noStrike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10/09/2019 - </a:t>
                      </a:r>
                      <a:br>
                        <a:rPr lang="es-PE" sz="750" b="0" i="0" u="none" strike="noStrike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10/02/2020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60% de avance</a:t>
                      </a:r>
                      <a:b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Paralizado por presencia de napa freática en el nuevo terreno donado</a:t>
                      </a:r>
                      <a:b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Cambio de terreno al terreno actual</a:t>
                      </a:r>
                      <a:b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07 EESS</a:t>
                      </a:r>
                      <a:b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6186 beneficiarios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 err="1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Adm</a:t>
                      </a:r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 Directa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976130"/>
                  </a:ext>
                </a:extLst>
              </a:tr>
              <a:tr h="44443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45082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MEJORAMIENTO DE LOS SERVICIOS DE SALUD DEL CENTRO DE SALUD HUACCANA DEL DISTRITO DE HUACCANA - PROVINCIA DE CHINCHEROS - DEPARTAMENTO DE APURIMAC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32,545,000.00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En Formulación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4 meses</a:t>
                      </a:r>
                      <a:b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20/11/2019 - </a:t>
                      </a:r>
                      <a:b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20/03/2020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60% de avance</a:t>
                      </a:r>
                      <a:b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10 </a:t>
                      </a:r>
                      <a:r>
                        <a:rPr lang="es-MX" sz="750" b="0" i="0" u="none" strike="noStrike" dirty="0" err="1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EESS</a:t>
                      </a:r>
                      <a:b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12253 beneficiarios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Adm Directa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2910842"/>
                  </a:ext>
                </a:extLst>
              </a:tr>
              <a:tr h="44443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45085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MEJORAMIENTO DE LOS SERVICIOS DE SALUD DE LOS EE.SS. KILCATA, YUMIRE, SONCCOCCOCHA, MAMARA, CURASCO Y AYRIHUANCA DE LAS PROVINCIAS DE ANTABAMBA Y GRAU DEL DEPARTAMENTO DE APURIMAC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14,051,640.10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En Formulación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5 meses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60% de avance</a:t>
                      </a:r>
                      <a:b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06 EESS</a:t>
                      </a:r>
                      <a:b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MX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* 5042 beneficiarios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 err="1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Adm</a:t>
                      </a:r>
                      <a:r>
                        <a:rPr lang="es-PE" sz="750" b="0" i="0" u="none" strike="noStrike" dirty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panose="020B0604020202020204" pitchFamily="34" charset="0"/>
                        </a:rPr>
                        <a:t> Directa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621029"/>
                  </a:ext>
                </a:extLst>
              </a:tr>
              <a:tr h="322836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45083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  <a:t>MEJORAMIENTO DE LOS SERVICIOS DE SALUD DEL CENTRO DE SALUD TALAVERA DEL DISTRITO DE TALAVERA - PROVINCIA DE ANDAHUAYLAS - DEPARTAMENTO DE APURIMAC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32,545,000.00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Idea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* 5 meses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* Terreno saneado</a:t>
                      </a:r>
                      <a:b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* 10 EESS</a:t>
                      </a:r>
                      <a:b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* 19844 beneficiarios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Adm Directa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01342"/>
                  </a:ext>
                </a:extLst>
              </a:tr>
              <a:tr h="286803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45084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  <a:t>MEJORAMIENTO DE LOS SERVICIOS DE SALUD DEL CENTRO DE SALUD MOLLEBAMBA DEL DISTRITO DE JUAN ESPINOZA MEDRANO - PROVINCIA DE ANTABAMBA - DEPARTAMENTO DE APURIMAC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26,545,000.00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Idea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4 meses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* 05 EESS</a:t>
                      </a:r>
                      <a:b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* 1968 beneficiarios</a:t>
                      </a:r>
                      <a:b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* Terreno saneado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Incluido en el PAC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1161817"/>
                  </a:ext>
                </a:extLst>
              </a:tr>
              <a:tr h="444431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45087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  <a:t>MEJORAMIENTO DE LOS SERVICIOS DE SALUD DE LOS EE.SS. VILLA GLORIA, MARCAHUASI Y ATUMPATA DEL DISTRITO DE ABANCAY - PROVINCIA DE ABANCAY - DEPARTAMENTO DE APURIMAC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18,075,334.72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Idea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4 meses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  <a:t>* 03 EESS</a:t>
                      </a:r>
                      <a:b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  <a:t>* 1910 beneficiarios</a:t>
                      </a:r>
                      <a:b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  <a:t>* No cuentan con terreno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Incluido en el PAC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0575371"/>
                  </a:ext>
                </a:extLst>
              </a:tr>
              <a:tr h="457616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48100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  <a:t>MEJORAMIENTO DE LAS ÁREAS DEL LABORATORIO REFERENCIAL, CADENA DE FRIO, DEFENSA NACIONAL, ALMACÉN GENERAL Y ALMACÉN DE MEDICAMENTOS DE LA SEDE ADMINISTRATIVA DE LA DIRESA APURIMAC DISTRITO DE ABANCAY - PROVINCIA DE ABANCAY - DEPARTAMENTO DE APURIMAC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12,025,854.00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Idea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4 meses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750" b="0" i="0" u="none" strike="noStrike" dirty="0">
                          <a:effectLst/>
                          <a:latin typeface="Arial" panose="020B0604020202020204" pitchFamily="34" charset="0"/>
                        </a:rPr>
                        <a:t>* Duplicidad con IOARR de laboratorio con CU 2485202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562105"/>
                  </a:ext>
                </a:extLst>
              </a:tr>
              <a:tr h="775626"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48103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MEJORAMIENTO DE LOS SERVICIOS DE SALUD DE LOS PUESTOS DE SALUD LAHUALAHUA, PISQUICOCHA, CHACAPUENTE, TOTORA DE AYMARAES, COLCA, IZCAHUACA, CCELLOPAMPA, CARAYBAMBA, KILCACCASA, PAMPAMARCA, CHACAPUENTE, COLCA Y CARAYBAMBA DISTRITO DE CARAYBAMBA - PROVINCIA DE AYMARAES - DEPARTAMENTO DE APURIMAC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23,425,308.34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Idea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>
                          <a:effectLst/>
                          <a:latin typeface="Arial" panose="020B0604020202020204" pitchFamily="34" charset="0"/>
                        </a:rPr>
                        <a:t>5 meses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* 10 EESS</a:t>
                      </a:r>
                      <a:b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* 5055 beneficiarios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E" sz="75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3526" marR="3526" marT="3526" marB="0" anchor="ctr">
                    <a:lnL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7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7889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0529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D56D144A-981C-455A-A093-702FB0257AD9}"/>
              </a:ext>
            </a:extLst>
          </p:cNvPr>
          <p:cNvSpPr txBox="1">
            <a:spLocks/>
          </p:cNvSpPr>
          <p:nvPr/>
        </p:nvSpPr>
        <p:spPr>
          <a:xfrm>
            <a:off x="838200" y="274291"/>
            <a:ext cx="7726680" cy="41659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MX"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CONTRIBUCION AL CIERRE DE BRECHAS</a:t>
            </a:r>
            <a:endParaRPr lang="es-PE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B1454C-A4C0-46F3-B09D-014E0E7BF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833" y="864419"/>
            <a:ext cx="8287413" cy="11446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81448AD-EA4B-4CD4-A1CF-A9F431B69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425" y="2182634"/>
            <a:ext cx="6540175" cy="9828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A75F91A-EA43-48F7-9FD9-7FB88CEE8A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5425" y="3418737"/>
            <a:ext cx="6342713" cy="130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8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ADEDC-8FFE-4239-9A3D-AF8845355424}"/>
              </a:ext>
            </a:extLst>
          </p:cNvPr>
          <p:cNvSpPr txBox="1">
            <a:spLocks/>
          </p:cNvSpPr>
          <p:nvPr/>
        </p:nvSpPr>
        <p:spPr>
          <a:xfrm>
            <a:off x="817880" y="220500"/>
            <a:ext cx="7919720" cy="47455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MX"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CONTRIBUCION AL CIERRE DE BRECHAS</a:t>
            </a:r>
            <a:endParaRPr lang="es-PE" sz="1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102EE0A-5AE0-420C-B799-C4A68579C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09" y="828288"/>
            <a:ext cx="8494462" cy="11732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D0BFE0C-96B2-4D94-A2F9-6A1C257D9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3985" y="2080481"/>
            <a:ext cx="6703572" cy="10074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D3B0D45-41D2-4CA4-820A-6686C6848E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6380" y="3258228"/>
            <a:ext cx="6501177" cy="133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190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290F9AA-F2F4-484E-B0FE-8D8D46060C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86" t="8054" r="32026" b="13600"/>
          <a:stretch/>
        </p:blipFill>
        <p:spPr>
          <a:xfrm>
            <a:off x="0" y="699252"/>
            <a:ext cx="5033234" cy="4516463"/>
          </a:xfrm>
          <a:prstGeom prst="rect">
            <a:avLst/>
          </a:prstGeom>
        </p:spPr>
      </p:pic>
      <p:sp>
        <p:nvSpPr>
          <p:cNvPr id="3" name="Título 1">
            <a:extLst>
              <a:ext uri="{FF2B5EF4-FFF2-40B4-BE49-F238E27FC236}">
                <a16:creationId xmlns:a16="http://schemas.microsoft.com/office/drawing/2014/main" id="{48F40339-2573-4D74-B659-9E7F8F37334F}"/>
              </a:ext>
            </a:extLst>
          </p:cNvPr>
          <p:cNvSpPr txBox="1">
            <a:spLocks/>
          </p:cNvSpPr>
          <p:nvPr/>
        </p:nvSpPr>
        <p:spPr>
          <a:xfrm>
            <a:off x="91324" y="135285"/>
            <a:ext cx="8951075" cy="42881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MX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MEJORAMIENTO DE LOS SERVICIOS DE SALUD DEL CENTRO DE SALUD HUANCARAMA DEL DISTRITO DE HUANCARAMA - PROVINCIA DE ANDAHUAYLAS - DEPARTAMENTO DE APURIMAC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10D481F-6C19-40D2-83DF-26580493A0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30" t="42828" r="61250" b="23738"/>
          <a:stretch/>
        </p:blipFill>
        <p:spPr>
          <a:xfrm>
            <a:off x="5033234" y="594840"/>
            <a:ext cx="4103954" cy="232976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EDFA501-46EC-4E90-B006-F3A98275BA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3315"/>
          <a:stretch/>
        </p:blipFill>
        <p:spPr>
          <a:xfrm>
            <a:off x="5033233" y="2946390"/>
            <a:ext cx="4058263" cy="7622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C915C1ED-7E2A-46B3-9B05-250B22628C28}"/>
              </a:ext>
            </a:extLst>
          </p:cNvPr>
          <p:cNvSpPr/>
          <p:nvPr/>
        </p:nvSpPr>
        <p:spPr>
          <a:xfrm>
            <a:off x="5040046" y="3707256"/>
            <a:ext cx="4103954" cy="246221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000" b="1" dirty="0">
                <a:solidFill>
                  <a:schemeClr val="bg1"/>
                </a:solidFill>
              </a:rPr>
              <a:t>Fecha de Inicio de Actividad: 03/11/1974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3BF9493-ABFB-43D8-A9C7-144DD37A17B5}"/>
              </a:ext>
            </a:extLst>
          </p:cNvPr>
          <p:cNvSpPr/>
          <p:nvPr/>
        </p:nvSpPr>
        <p:spPr>
          <a:xfrm>
            <a:off x="5040046" y="3953477"/>
            <a:ext cx="4103954" cy="400110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000" b="1" dirty="0">
                <a:solidFill>
                  <a:schemeClr val="bg1"/>
                </a:solidFill>
              </a:rPr>
              <a:t>Fecha de creación según Resolución 03/11/1974 </a:t>
            </a:r>
          </a:p>
          <a:p>
            <a:pPr algn="ctr"/>
            <a:r>
              <a:rPr lang="es-PE" sz="1000" b="1" dirty="0">
                <a:solidFill>
                  <a:schemeClr val="bg1"/>
                </a:solidFill>
              </a:rPr>
              <a:t>(45 años de funcionamiento)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ECE86C4-545C-4F53-8BDB-34696E59D9D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690" y="923621"/>
            <a:ext cx="1649529" cy="123714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B1F68F9-63DD-4E6D-9C73-429DE11C87D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266" y="921497"/>
            <a:ext cx="1649529" cy="123714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54AE726-BB38-4DB2-82C6-AA7C51D1EB7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221" y="2158644"/>
            <a:ext cx="1649529" cy="1246638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5DF8E9CE-58BE-423C-BFF7-1405865E13B3}"/>
              </a:ext>
            </a:extLst>
          </p:cNvPr>
          <p:cNvSpPr/>
          <p:nvPr/>
        </p:nvSpPr>
        <p:spPr>
          <a:xfrm>
            <a:off x="5033234" y="4353587"/>
            <a:ext cx="4103954" cy="553998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000" b="1" dirty="0">
                <a:solidFill>
                  <a:schemeClr val="bg1"/>
                </a:solidFill>
              </a:rPr>
              <a:t>Intervenciones:</a:t>
            </a:r>
          </a:p>
          <a:p>
            <a:pPr algn="ctr"/>
            <a:r>
              <a:rPr lang="es-PE" sz="1000" b="1" dirty="0">
                <a:solidFill>
                  <a:schemeClr val="bg1"/>
                </a:solidFill>
              </a:rPr>
              <a:t>Año 2006: FONCODES</a:t>
            </a:r>
          </a:p>
          <a:p>
            <a:pPr algn="ctr"/>
            <a:r>
              <a:rPr lang="es-PE" sz="1000" b="1" dirty="0">
                <a:solidFill>
                  <a:schemeClr val="bg1"/>
                </a:solidFill>
              </a:rPr>
              <a:t>Año 2010: GORE Apurímac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BD5DE02-F434-4C30-AA2D-B09D55161A0F}"/>
              </a:ext>
            </a:extLst>
          </p:cNvPr>
          <p:cNvSpPr/>
          <p:nvPr/>
        </p:nvSpPr>
        <p:spPr>
          <a:xfrm>
            <a:off x="5040043" y="4907585"/>
            <a:ext cx="4103954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Contribución de cierre de brechas: 0.25%</a:t>
            </a:r>
          </a:p>
        </p:txBody>
      </p:sp>
    </p:spTree>
    <p:extLst>
      <p:ext uri="{BB962C8B-B14F-4D97-AF65-F5344CB8AC3E}">
        <p14:creationId xmlns:p14="http://schemas.microsoft.com/office/powerpoint/2010/main" val="1427777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555545-4172-4328-A7D5-EE95DCD3B44A}"/>
              </a:ext>
            </a:extLst>
          </p:cNvPr>
          <p:cNvSpPr txBox="1">
            <a:spLocks/>
          </p:cNvSpPr>
          <p:nvPr/>
        </p:nvSpPr>
        <p:spPr>
          <a:xfrm>
            <a:off x="114048" y="84857"/>
            <a:ext cx="8887711" cy="45362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MX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MEJORAMIENTO DE LOS SERVICIOS DE SALUD DEL CENTRO DE SALUD ANDARAPA DEL DISTRITO DE ANDARAPA - PROVINCIA DE ANDAHUAYLAS - DEPARTAMENTO DE APURIMAC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C2CA575-47CA-4AB0-9777-CFAAEC630B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86" t="8583" r="31819" b="13072"/>
          <a:stretch/>
        </p:blipFill>
        <p:spPr>
          <a:xfrm>
            <a:off x="0" y="709684"/>
            <a:ext cx="4761319" cy="426315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9A60BD7-7CF0-46DC-8C78-15B10747D0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238" t="49823" r="29055" b="28917"/>
          <a:stretch/>
        </p:blipFill>
        <p:spPr>
          <a:xfrm>
            <a:off x="4801517" y="697100"/>
            <a:ext cx="4342484" cy="137651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F8C8407-A89B-40A8-9D9A-B21895D4DE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238" t="30097" r="32905" b="59758"/>
          <a:stretch/>
        </p:blipFill>
        <p:spPr>
          <a:xfrm>
            <a:off x="4801517" y="2033607"/>
            <a:ext cx="4342483" cy="860623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E341D-1D7C-4D61-9A0D-4022EE6970BB}"/>
              </a:ext>
            </a:extLst>
          </p:cNvPr>
          <p:cNvSpPr/>
          <p:nvPr/>
        </p:nvSpPr>
        <p:spPr>
          <a:xfrm>
            <a:off x="4801517" y="2954916"/>
            <a:ext cx="4271363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Fecha de Inicio de Actividad: 01/01/1989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73BD184-C07E-4A3C-8A59-243BD93D30E6}"/>
              </a:ext>
            </a:extLst>
          </p:cNvPr>
          <p:cNvSpPr/>
          <p:nvPr/>
        </p:nvSpPr>
        <p:spPr>
          <a:xfrm>
            <a:off x="4801517" y="3313873"/>
            <a:ext cx="4271363" cy="461665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Fecha de creación según Resolución 01/01/1989 </a:t>
            </a:r>
          </a:p>
          <a:p>
            <a:pPr algn="ctr"/>
            <a:r>
              <a:rPr lang="es-PE" sz="1200" b="1" dirty="0">
                <a:solidFill>
                  <a:schemeClr val="bg1"/>
                </a:solidFill>
              </a:rPr>
              <a:t>(30 años de funcionamiento)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D0F350E-415F-4CF7-85F0-341698BB24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589" t="18442" r="19150" b="26981"/>
          <a:stretch/>
        </p:blipFill>
        <p:spPr>
          <a:xfrm>
            <a:off x="488053" y="861177"/>
            <a:ext cx="2127147" cy="104835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BA52A8A-05B2-4044-96AB-E6BA42CC3C4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886" t="18618" r="18556" b="26628"/>
          <a:stretch/>
        </p:blipFill>
        <p:spPr>
          <a:xfrm>
            <a:off x="2773747" y="1009490"/>
            <a:ext cx="1829024" cy="90004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F1951457-0A43-435C-8229-B238816D1A38}"/>
              </a:ext>
            </a:extLst>
          </p:cNvPr>
          <p:cNvSpPr/>
          <p:nvPr/>
        </p:nvSpPr>
        <p:spPr>
          <a:xfrm>
            <a:off x="4801517" y="3872255"/>
            <a:ext cx="4271363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Contribución de cierre de brechas: 0.25%</a:t>
            </a:r>
          </a:p>
        </p:txBody>
      </p:sp>
    </p:spTree>
    <p:extLst>
      <p:ext uri="{BB962C8B-B14F-4D97-AF65-F5344CB8AC3E}">
        <p14:creationId xmlns:p14="http://schemas.microsoft.com/office/powerpoint/2010/main" val="943870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5B0394-5EAD-4C09-A932-06155C2762FF}"/>
              </a:ext>
            </a:extLst>
          </p:cNvPr>
          <p:cNvSpPr txBox="1">
            <a:spLocks/>
          </p:cNvSpPr>
          <p:nvPr/>
        </p:nvSpPr>
        <p:spPr>
          <a:xfrm>
            <a:off x="81023" y="107796"/>
            <a:ext cx="9015130" cy="4636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Lato Black"/>
              <a:buNone/>
              <a:defRPr sz="5400" b="0" i="0" u="none" strike="noStrike" cap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pPr algn="ctr"/>
            <a:r>
              <a:rPr lang="es-MX" sz="1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MEJORAMIENTO DE LOS SERVICIOS DE SALUD DEL CENTRO DE SALUD HUACCANA DEL DISTRITO DE HUACCANA - PROVINCIA DE CHINCHEROS - DEPARTAMENTO DE APURIMAC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AD42DAC-93FA-4EE1-9E96-C9B4057C70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84" t="8759" r="31820" b="13425"/>
          <a:stretch/>
        </p:blipFill>
        <p:spPr>
          <a:xfrm>
            <a:off x="0" y="629792"/>
            <a:ext cx="5012422" cy="4475738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8210ADDE-39ED-45FA-A54A-3E842D11AC62}"/>
              </a:ext>
            </a:extLst>
          </p:cNvPr>
          <p:cNvSpPr/>
          <p:nvPr/>
        </p:nvSpPr>
        <p:spPr>
          <a:xfrm>
            <a:off x="4986391" y="3454790"/>
            <a:ext cx="4109763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Fecha de Inicio de Actividad: 01/01/1980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B0D8513-222F-4236-9E67-29261442F29E}"/>
              </a:ext>
            </a:extLst>
          </p:cNvPr>
          <p:cNvSpPr/>
          <p:nvPr/>
        </p:nvSpPr>
        <p:spPr>
          <a:xfrm>
            <a:off x="5024273" y="3782614"/>
            <a:ext cx="4083419" cy="461665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Fecha de creación según Resolución 01/01/1980 </a:t>
            </a:r>
          </a:p>
          <a:p>
            <a:pPr algn="ctr"/>
            <a:r>
              <a:rPr lang="es-PE" sz="1200" b="1" dirty="0">
                <a:solidFill>
                  <a:schemeClr val="bg1"/>
                </a:solidFill>
              </a:rPr>
              <a:t>(39 años de funcionamiento)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FC1C737-9787-470D-AD49-ED143A9FCC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3" y="958578"/>
            <a:ext cx="1357135" cy="81428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716BD66-1E54-485C-8B72-35F64452A3A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61"/>
          <a:stretch/>
        </p:blipFill>
        <p:spPr>
          <a:xfrm>
            <a:off x="2665352" y="1357825"/>
            <a:ext cx="1397403" cy="71468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FFE4DBC6-5847-460C-9DAE-807A0BDD57F8}"/>
              </a:ext>
            </a:extLst>
          </p:cNvPr>
          <p:cNvSpPr/>
          <p:nvPr/>
        </p:nvSpPr>
        <p:spPr>
          <a:xfrm>
            <a:off x="5035811" y="4295104"/>
            <a:ext cx="4060343" cy="276999"/>
          </a:xfrm>
          <a:prstGeom prst="rect">
            <a:avLst/>
          </a:prstGeom>
          <a:solidFill>
            <a:srgbClr val="0070C0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s-PE" sz="1200" b="1" dirty="0">
                <a:solidFill>
                  <a:schemeClr val="bg1"/>
                </a:solidFill>
              </a:rPr>
              <a:t>Contribución de cierre de brechas: 0.25%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EF9888D-690B-4299-97D1-09148C1E299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38" t="41036" r="55570" b="28439"/>
          <a:stretch/>
        </p:blipFill>
        <p:spPr>
          <a:xfrm>
            <a:off x="4986391" y="657669"/>
            <a:ext cx="4109763" cy="179946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F4C1D6E-366B-49E0-94C6-BA0AD6534E4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93" t="39156" r="55665" b="48686"/>
          <a:stretch/>
        </p:blipFill>
        <p:spPr>
          <a:xfrm>
            <a:off x="4986390" y="2617791"/>
            <a:ext cx="4109763" cy="66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0117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la">
  <a:themeElements>
    <a:clrScheme name="Malla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lla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ll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Malla</Template>
  <TotalTime>400</TotalTime>
  <Words>1153</Words>
  <Application>Microsoft Office PowerPoint</Application>
  <PresentationFormat>Presentación en pantalla (16:9)</PresentationFormat>
  <Paragraphs>169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 Narrow</vt:lpstr>
      <vt:lpstr>Lato Black</vt:lpstr>
      <vt:lpstr>Leelawadee UI</vt:lpstr>
      <vt:lpstr>Arial</vt:lpstr>
      <vt:lpstr>Century Gothic</vt:lpstr>
      <vt:lpstr>Malla</vt:lpstr>
      <vt:lpstr>CARTERA DE PROYECTOS DE INVERSION FUNCIÓN SALUD </vt:lpstr>
      <vt:lpstr>Proyectos de inversion Función Salud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ORFEI DIRE</dc:creator>
  <cp:lastModifiedBy>ORFEI880</cp:lastModifiedBy>
  <cp:revision>43</cp:revision>
  <dcterms:modified xsi:type="dcterms:W3CDTF">2020-07-08T16:09:03Z</dcterms:modified>
</cp:coreProperties>
</file>